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3" r:id="rId1"/>
  </p:sldMasterIdLst>
  <p:notesMasterIdLst>
    <p:notesMasterId r:id="rId37"/>
  </p:notesMasterIdLst>
  <p:sldIdLst>
    <p:sldId id="256" r:id="rId2"/>
    <p:sldId id="298" r:id="rId3"/>
    <p:sldId id="257" r:id="rId4"/>
    <p:sldId id="258" r:id="rId5"/>
    <p:sldId id="259" r:id="rId6"/>
    <p:sldId id="260" r:id="rId7"/>
    <p:sldId id="276" r:id="rId8"/>
    <p:sldId id="261" r:id="rId9"/>
    <p:sldId id="262" r:id="rId10"/>
    <p:sldId id="263" r:id="rId11"/>
    <p:sldId id="265" r:id="rId12"/>
    <p:sldId id="266" r:id="rId13"/>
    <p:sldId id="269" r:id="rId14"/>
    <p:sldId id="270" r:id="rId15"/>
    <p:sldId id="272" r:id="rId16"/>
    <p:sldId id="296" r:id="rId17"/>
    <p:sldId id="297" r:id="rId18"/>
    <p:sldId id="273"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79" r:id="rId33"/>
    <p:sldId id="280" r:id="rId34"/>
    <p:sldId id="281"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2BA9C-FF51-40DE-AADF-24A61244EFCE}" v="2" dt="2023-03-10T13:01:19.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189" autoAdjust="0"/>
  </p:normalViewPr>
  <p:slideViewPr>
    <p:cSldViewPr snapToGrid="0">
      <p:cViewPr varScale="1">
        <p:scale>
          <a:sx n="58" d="100"/>
          <a:sy n="58" d="100"/>
        </p:scale>
        <p:origin x="9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nath Zaware" userId="406c014290a92871" providerId="LiveId" clId="{FDA2BA9C-FF51-40DE-AADF-24A61244EFCE}"/>
    <pc:docChg chg="modSld">
      <pc:chgData name="Eknath Zaware" userId="406c014290a92871" providerId="LiveId" clId="{FDA2BA9C-FF51-40DE-AADF-24A61244EFCE}" dt="2023-03-10T13:01:39.893" v="8" actId="20577"/>
      <pc:docMkLst>
        <pc:docMk/>
      </pc:docMkLst>
      <pc:sldChg chg="modSp mod">
        <pc:chgData name="Eknath Zaware" userId="406c014290a92871" providerId="LiveId" clId="{FDA2BA9C-FF51-40DE-AADF-24A61244EFCE}" dt="2023-03-10T13:01:27.358" v="6" actId="14100"/>
        <pc:sldMkLst>
          <pc:docMk/>
          <pc:sldMk cId="2183339635" sldId="270"/>
        </pc:sldMkLst>
        <pc:picChg chg="mod">
          <ac:chgData name="Eknath Zaware" userId="406c014290a92871" providerId="LiveId" clId="{FDA2BA9C-FF51-40DE-AADF-24A61244EFCE}" dt="2023-03-10T13:01:05.109" v="3" actId="14100"/>
          <ac:picMkLst>
            <pc:docMk/>
            <pc:sldMk cId="2183339635" sldId="270"/>
            <ac:picMk id="5" creationId="{00000000-0000-0000-0000-000000000000}"/>
          </ac:picMkLst>
        </pc:picChg>
        <pc:picChg chg="mod">
          <ac:chgData name="Eknath Zaware" userId="406c014290a92871" providerId="LiveId" clId="{FDA2BA9C-FF51-40DE-AADF-24A61244EFCE}" dt="2023-03-10T13:01:27.358" v="6" actId="14100"/>
          <ac:picMkLst>
            <pc:docMk/>
            <pc:sldMk cId="2183339635" sldId="270"/>
            <ac:picMk id="6" creationId="{00000000-0000-0000-0000-000000000000}"/>
          </ac:picMkLst>
        </pc:picChg>
      </pc:sldChg>
      <pc:sldChg chg="modSp mod">
        <pc:chgData name="Eknath Zaware" userId="406c014290a92871" providerId="LiveId" clId="{FDA2BA9C-FF51-40DE-AADF-24A61244EFCE}" dt="2023-03-10T13:01:39.893" v="8" actId="20577"/>
        <pc:sldMkLst>
          <pc:docMk/>
          <pc:sldMk cId="600533936" sldId="298"/>
        </pc:sldMkLst>
        <pc:spChg chg="mod">
          <ac:chgData name="Eknath Zaware" userId="406c014290a92871" providerId="LiveId" clId="{FDA2BA9C-FF51-40DE-AADF-24A61244EFCE}" dt="2023-03-10T13:01:39.893" v="8" actId="20577"/>
          <ac:spMkLst>
            <pc:docMk/>
            <pc:sldMk cId="600533936" sldId="298"/>
            <ac:spMk id="3" creationId="{52E04DF3-57F4-AD77-4DFC-9ADB633CDC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D0D51-652D-4167-B69C-8822D0FB8E3A}" type="datetimeFigureOut">
              <a:rPr lang="en-IN" smtClean="0"/>
              <a:t>10-03-2023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56B6D-E724-4425-A2B9-A25156AC9E39}" type="slidenum">
              <a:rPr lang="en-IN" smtClean="0"/>
              <a:t>‹#›</a:t>
            </a:fld>
            <a:endParaRPr lang="en-IN"/>
          </a:p>
        </p:txBody>
      </p:sp>
    </p:spTree>
    <p:extLst>
      <p:ext uri="{BB962C8B-B14F-4D97-AF65-F5344CB8AC3E}">
        <p14:creationId xmlns:p14="http://schemas.microsoft.com/office/powerpoint/2010/main" val="30010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656B6D-E724-4425-A2B9-A25156AC9E39}" type="slidenum">
              <a:rPr lang="en-IN" smtClean="0"/>
              <a:t>5</a:t>
            </a:fld>
            <a:endParaRPr lang="en-IN"/>
          </a:p>
        </p:txBody>
      </p:sp>
    </p:spTree>
    <p:extLst>
      <p:ext uri="{BB962C8B-B14F-4D97-AF65-F5344CB8AC3E}">
        <p14:creationId xmlns:p14="http://schemas.microsoft.com/office/powerpoint/2010/main" val="1123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406498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3226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9027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463274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4034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385890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4023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58921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16878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3389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54447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13AFE4-1D2E-44D8-92E4-FDF414B69421}" type="datetimeFigureOut">
              <a:rPr lang="en-IN" smtClean="0"/>
              <a:t>10-03-2023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9565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13AFE4-1D2E-44D8-92E4-FDF414B69421}"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4966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3AFE4-1D2E-44D8-92E4-FDF414B69421}" type="datetimeFigureOut">
              <a:rPr lang="en-IN" smtClean="0"/>
              <a:t>10-03-2023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99902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34945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3611832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413AFE4-1D2E-44D8-92E4-FDF414B69421}" type="datetimeFigureOut">
              <a:rPr lang="en-IN" smtClean="0"/>
              <a:t>10-03-2023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2B3EAC1-FE5C-4062-9FE8-6F9B6BD691CC}" type="slidenum">
              <a:rPr lang="en-IN" smtClean="0"/>
              <a:t>‹#›</a:t>
            </a:fld>
            <a:endParaRPr lang="en-IN"/>
          </a:p>
        </p:txBody>
      </p:sp>
    </p:spTree>
    <p:extLst>
      <p:ext uri="{BB962C8B-B14F-4D97-AF65-F5344CB8AC3E}">
        <p14:creationId xmlns:p14="http://schemas.microsoft.com/office/powerpoint/2010/main" val="160326287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spring.io/spring-boot/docs/current/reference/htmlsingle/" TargetMode="External"/><Relationship Id="rId2" Type="http://schemas.openxmlformats.org/officeDocument/2006/relationships/hyperlink" Target="https://docs.oracle.com/en/java/" TargetMode="External"/><Relationship Id="rId1" Type="http://schemas.openxmlformats.org/officeDocument/2006/relationships/slideLayout" Target="../slideLayouts/slideLayout2.xml"/><Relationship Id="rId6" Type="http://schemas.openxmlformats.org/officeDocument/2006/relationships/hyperlink" Target="https://www.fssai.gov.in/" TargetMode="External"/><Relationship Id="rId5" Type="http://schemas.openxmlformats.org/officeDocument/2006/relationships/hyperlink" Target="https://reactjs.org/" TargetMode="External"/><Relationship Id="rId4" Type="http://schemas.openxmlformats.org/officeDocument/2006/relationships/hyperlink" Target="https://dev.mysql.com/doc/"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5288" y="1248508"/>
            <a:ext cx="6055314" cy="2262781"/>
          </a:xfrm>
        </p:spPr>
        <p:txBody>
          <a:bodyPr>
            <a:normAutofit/>
          </a:bodyPr>
          <a:lstStyle/>
          <a:p>
            <a:r>
              <a:rPr lang="en-US" b="1" dirty="0">
                <a:latin typeface="Times New Roman" panose="02020603050405020304" pitchFamily="18" charset="0"/>
                <a:cs typeface="Times New Roman" panose="02020603050405020304" pitchFamily="18" charset="0"/>
              </a:rPr>
              <a:t>E-D</a:t>
            </a:r>
            <a:r>
              <a:rPr lang="en-US" b="1" dirty="0"/>
              <a:t>airy System</a:t>
            </a:r>
            <a:endParaRPr lang="en-IN" dirty="0"/>
          </a:p>
        </p:txBody>
      </p:sp>
      <p:sp>
        <p:nvSpPr>
          <p:cNvPr id="3" name="Subtitle 2"/>
          <p:cNvSpPr>
            <a:spLocks noGrp="1"/>
          </p:cNvSpPr>
          <p:nvPr>
            <p:ph type="subTitle" idx="1"/>
          </p:nvPr>
        </p:nvSpPr>
        <p:spPr>
          <a:xfrm>
            <a:off x="5321147" y="3511289"/>
            <a:ext cx="7146275" cy="3398704"/>
          </a:xfrm>
        </p:spPr>
        <p:txBody>
          <a:bodyPr>
            <a:normAutofit/>
          </a:bodyPr>
          <a:lstStyle/>
          <a:p>
            <a:endParaRPr lang="en-US" sz="2800" b="1" dirty="0">
              <a:solidFill>
                <a:schemeClr val="accent6"/>
              </a:solidFill>
              <a:latin typeface="Times New Roman" panose="02020603050405020304" pitchFamily="18" charset="0"/>
              <a:cs typeface="Times New Roman" panose="02020603050405020304" pitchFamily="18" charset="0"/>
            </a:endParaRPr>
          </a:p>
          <a:p>
            <a:r>
              <a:rPr lang="en-US" sz="2800" b="1" dirty="0">
                <a:solidFill>
                  <a:schemeClr val="accent6"/>
                </a:solidFill>
                <a:latin typeface="Times New Roman" panose="02020603050405020304" pitchFamily="18" charset="0"/>
                <a:cs typeface="Times New Roman" panose="02020603050405020304" pitchFamily="18" charset="0"/>
              </a:rPr>
              <a:t>				</a:t>
            </a:r>
          </a:p>
          <a:p>
            <a:endParaRPr lang="en-US" altLang="ko-KR" sz="2800" b="1" dirty="0">
              <a:solidFill>
                <a:schemeClr val="accent6"/>
              </a:solidFill>
              <a:latin typeface="Times New Roman" panose="02020603050405020304" pitchFamily="18" charset="0"/>
              <a:cs typeface="Times New Roman" panose="02020603050405020304" pitchFamily="18" charset="0"/>
            </a:endParaRPr>
          </a:p>
          <a:p>
            <a:r>
              <a:rPr lang="en-US" altLang="ko-KR" sz="28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Presented By-</a:t>
            </a:r>
          </a:p>
          <a:p>
            <a:pPr marL="457200" indent="-457200">
              <a:buFont typeface="Arial" panose="020B0604020202020204" pitchFamily="34" charset="0"/>
              <a:buChar char="•"/>
            </a:pP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  Eknath A. Zaware(229149)</a:t>
            </a:r>
          </a:p>
          <a:p>
            <a:pPr marL="457200" indent="-457200">
              <a:buFont typeface="Arial" panose="020B0604020202020204" pitchFamily="34" charset="0"/>
              <a:buChar char="•"/>
            </a:pP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 Akshay E. Gaikwad(229126)</a:t>
            </a:r>
          </a:p>
          <a:p>
            <a:endParaRPr lang="en-US" sz="2800" b="1" dirty="0">
              <a:solidFill>
                <a:schemeClr val="accent6"/>
              </a:solidFill>
              <a:latin typeface="Times New Roman" panose="02020603050405020304" pitchFamily="18" charset="0"/>
              <a:cs typeface="Times New Roman" panose="02020603050405020304" pitchFamily="18" charset="0"/>
            </a:endParaRPr>
          </a:p>
          <a:p>
            <a:endParaRPr lang="en-IN" sz="2800" b="1" dirty="0">
              <a:solidFill>
                <a:schemeClr val="accent6"/>
              </a:solidFill>
              <a:latin typeface="Times New Roman" panose="02020603050405020304" pitchFamily="18" charset="0"/>
              <a:cs typeface="Times New Roman" panose="02020603050405020304" pitchFamily="18" charset="0"/>
            </a:endParaRPr>
          </a:p>
        </p:txBody>
      </p:sp>
      <p:pic>
        <p:nvPicPr>
          <p:cNvPr id="1026" name="Picture 2" descr="Institute for Advanced Computing and Software Development (IACS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06" y="1969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620123" y="390232"/>
            <a:ext cx="3436035" cy="1157214"/>
          </a:xfrm>
          <a:prstGeom prst="rect">
            <a:avLst/>
          </a:prstGeom>
        </p:spPr>
      </p:pic>
    </p:spTree>
    <p:extLst>
      <p:ext uri="{BB962C8B-B14F-4D97-AF65-F5344CB8AC3E}">
        <p14:creationId xmlns:p14="http://schemas.microsoft.com/office/powerpoint/2010/main" val="29242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594" y="0"/>
            <a:ext cx="8911687" cy="1280890"/>
          </a:xfrm>
        </p:spPr>
        <p:txBody>
          <a:bodyPr/>
          <a:lstStyle/>
          <a:p>
            <a:r>
              <a:rPr lang="en-GB" dirty="0">
                <a:solidFill>
                  <a:schemeClr val="tx1">
                    <a:lumMod val="95000"/>
                    <a:lumOff val="5000"/>
                  </a:schemeClr>
                </a:solidFill>
                <a:latin typeface="Times New Roman" panose="02020603050405020304" pitchFamily="18" charset="0"/>
                <a:cs typeface="Times New Roman" panose="02020603050405020304" pitchFamily="18" charset="0"/>
              </a:rPr>
              <a:t>2.Class  Diagram(MySQL Auto generated)</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8" name="image11.pn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2331217" y="727113"/>
            <a:ext cx="9475596" cy="6015210"/>
          </a:xfrm>
          <a:prstGeom prst="rect">
            <a:avLst/>
          </a:prstGeom>
          <a:ln w="28575">
            <a:solidFill>
              <a:srgbClr val="FF0000"/>
            </a:solidFill>
          </a:ln>
        </p:spPr>
      </p:pic>
    </p:spTree>
    <p:extLst>
      <p:ext uri="{BB962C8B-B14F-4D97-AF65-F5344CB8AC3E}">
        <p14:creationId xmlns:p14="http://schemas.microsoft.com/office/powerpoint/2010/main" val="80826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53" y="0"/>
            <a:ext cx="8911687" cy="1280890"/>
          </a:xfrm>
        </p:spPr>
        <p:txBody>
          <a:bodyPr/>
          <a:lstStyle/>
          <a:p>
            <a:r>
              <a:rPr lang="en-GB" b="1" dirty="0">
                <a:solidFill>
                  <a:schemeClr val="tx1">
                    <a:lumMod val="95000"/>
                    <a:lumOff val="5000"/>
                  </a:schemeClr>
                </a:solidFill>
                <a:latin typeface="Times New Roman" panose="02020603050405020304" pitchFamily="18" charset="0"/>
                <a:cs typeface="Times New Roman" panose="02020603050405020304" pitchFamily="18" charset="0"/>
              </a:rPr>
              <a:t>3.Use Case-</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p:blipFill>
        <p:spPr>
          <a:xfrm>
            <a:off x="2754217" y="352541"/>
            <a:ext cx="8218583" cy="6505460"/>
          </a:xfrm>
          <a:prstGeom prst="rect">
            <a:avLst/>
          </a:prstGeom>
          <a:ln>
            <a:solidFill>
              <a:srgbClr val="FF0000"/>
            </a:solidFill>
          </a:ln>
        </p:spPr>
      </p:pic>
    </p:spTree>
    <p:extLst>
      <p:ext uri="{BB962C8B-B14F-4D97-AF65-F5344CB8AC3E}">
        <p14:creationId xmlns:p14="http://schemas.microsoft.com/office/powerpoint/2010/main" val="393611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82" y="0"/>
            <a:ext cx="8911687" cy="1280890"/>
          </a:xfrm>
        </p:spPr>
        <p:txBody>
          <a:bodyPr/>
          <a:lstStyle/>
          <a:p>
            <a:r>
              <a:rPr lang="en-GB" b="1" dirty="0">
                <a:solidFill>
                  <a:schemeClr val="tx1">
                    <a:lumMod val="95000"/>
                    <a:lumOff val="5000"/>
                  </a:schemeClr>
                </a:solidFill>
                <a:latin typeface="Times New Roman" panose="02020603050405020304" pitchFamily="18" charset="0"/>
                <a:cs typeface="Times New Roman" panose="02020603050405020304" pitchFamily="18" charset="0"/>
              </a:rPr>
              <a:t>4.Activity Diagram Of User-</a:t>
            </a:r>
            <a:br>
              <a:rPr lang="en-US"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05918" y="640445"/>
            <a:ext cx="9387099" cy="6112895"/>
          </a:xfrm>
          <a:prstGeom prst="rect">
            <a:avLst/>
          </a:prstGeom>
          <a:ln w="38100">
            <a:solidFill>
              <a:srgbClr val="FF0000"/>
            </a:solidFill>
          </a:ln>
        </p:spPr>
      </p:pic>
    </p:spTree>
    <p:extLst>
      <p:ext uri="{BB962C8B-B14F-4D97-AF65-F5344CB8AC3E}">
        <p14:creationId xmlns:p14="http://schemas.microsoft.com/office/powerpoint/2010/main" val="71342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610" y="0"/>
            <a:ext cx="8911687" cy="1280890"/>
          </a:xfrm>
        </p:spPr>
        <p:txBody>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5.sequence diagram for login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13552" y="640445"/>
            <a:ext cx="10730429" cy="6225362"/>
          </a:xfrm>
          <a:ln w="28575">
            <a:solidFill>
              <a:srgbClr val="FF0000"/>
            </a:solidFill>
          </a:ln>
        </p:spPr>
      </p:pic>
    </p:spTree>
    <p:extLst>
      <p:ext uri="{BB962C8B-B14F-4D97-AF65-F5344CB8AC3E}">
        <p14:creationId xmlns:p14="http://schemas.microsoft.com/office/powerpoint/2010/main" val="361639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82" y="0"/>
            <a:ext cx="8911687" cy="1280890"/>
          </a:xfrm>
        </p:spPr>
        <p:txBody>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DFD </a:t>
            </a:r>
            <a:br>
              <a:rPr lang="en-US"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b="1" dirty="0">
                <a:solidFill>
                  <a:schemeClr val="tx1">
                    <a:lumMod val="95000"/>
                    <a:lumOff val="5000"/>
                  </a:schemeClr>
                </a:solidFill>
                <a:latin typeface="Times New Roman" panose="02020603050405020304" pitchFamily="18" charset="0"/>
                <a:cs typeface="Times New Roman" panose="02020603050405020304" pitchFamily="18" charset="0"/>
              </a:rPr>
              <a:t>diagrams</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image7.jpe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2969217" y="760164"/>
            <a:ext cx="7629010" cy="2013182"/>
          </a:xfrm>
          <a:prstGeom prst="rect">
            <a:avLst/>
          </a:prstGeom>
          <a:ln w="19050">
            <a:solidFill>
              <a:srgbClr val="FF0000"/>
            </a:solidFill>
          </a:ln>
        </p:spPr>
      </p:pic>
      <p:pic>
        <p:nvPicPr>
          <p:cNvPr id="6" name="image8.jpeg"/>
          <p:cNvPicPr/>
          <p:nvPr/>
        </p:nvPicPr>
        <p:blipFill>
          <a:blip r:embed="rId3">
            <a:extLst>
              <a:ext uri="{28A0092B-C50C-407E-A947-70E740481C1C}">
                <a14:useLocalDpi xmlns:a14="http://schemas.microsoft.com/office/drawing/2010/main" val="0"/>
              </a:ext>
            </a:extLst>
          </a:blip>
          <a:srcRect/>
          <a:stretch/>
        </p:blipFill>
        <p:spPr>
          <a:xfrm>
            <a:off x="4178868" y="3429000"/>
            <a:ext cx="5482925" cy="3273251"/>
          </a:xfrm>
          <a:prstGeom prst="rect">
            <a:avLst/>
          </a:prstGeom>
          <a:ln w="28575">
            <a:solidFill>
              <a:srgbClr val="FF0000"/>
            </a:solidFill>
          </a:ln>
        </p:spPr>
      </p:pic>
    </p:spTree>
    <p:extLst>
      <p:ext uri="{BB962C8B-B14F-4D97-AF65-F5344CB8AC3E}">
        <p14:creationId xmlns:p14="http://schemas.microsoft.com/office/powerpoint/2010/main" val="218333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19" y="0"/>
            <a:ext cx="8911687" cy="128089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UI </a:t>
            </a:r>
            <a:r>
              <a:rPr lang="en-US" dirty="0">
                <a:solidFill>
                  <a:schemeClr val="accent1">
                    <a:lumMod val="75000"/>
                  </a:schemeClr>
                </a:solidFill>
                <a:latin typeface="Times New Roman" panose="02020603050405020304" pitchFamily="18" charset="0"/>
                <a:cs typeface="Times New Roman" panose="02020603050405020304" pitchFamily="18" charset="0"/>
              </a:rPr>
              <a:t>Screen Shots</a:t>
            </a:r>
            <a:br>
              <a:rPr lang="en-US" dirty="0">
                <a:solidFill>
                  <a:schemeClr val="accent1">
                    <a:lumMod val="75000"/>
                  </a:schemeClr>
                </a:solidFill>
              </a:rPr>
            </a:b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70085" y="804232"/>
            <a:ext cx="9500172" cy="5935906"/>
          </a:xfrm>
          <a:prstGeom prst="rect">
            <a:avLst/>
          </a:prstGeom>
          <a:ln w="38100">
            <a:solidFill>
              <a:srgbClr val="FF0000"/>
            </a:solidFill>
          </a:ln>
        </p:spPr>
      </p:pic>
    </p:spTree>
    <p:extLst>
      <p:ext uri="{BB962C8B-B14F-4D97-AF65-F5344CB8AC3E}">
        <p14:creationId xmlns:p14="http://schemas.microsoft.com/office/powerpoint/2010/main" val="215604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173718-B0A9-4937-A278-2F4D7363D1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610" y="605929"/>
            <a:ext cx="10826455" cy="6089882"/>
          </a:xfrm>
        </p:spPr>
      </p:pic>
    </p:spTree>
    <p:extLst>
      <p:ext uri="{BB962C8B-B14F-4D97-AF65-F5344CB8AC3E}">
        <p14:creationId xmlns:p14="http://schemas.microsoft.com/office/powerpoint/2010/main" val="206301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CF76C9-AC95-500D-0A18-EC7E5B5B31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231634" cy="6317795"/>
          </a:xfrm>
        </p:spPr>
      </p:pic>
    </p:spTree>
    <p:extLst>
      <p:ext uri="{BB962C8B-B14F-4D97-AF65-F5344CB8AC3E}">
        <p14:creationId xmlns:p14="http://schemas.microsoft.com/office/powerpoint/2010/main" val="1476800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808196" y="526055"/>
            <a:ext cx="11145104" cy="5805889"/>
          </a:xfrm>
          <a:prstGeom prst="rect">
            <a:avLst/>
          </a:prstGeom>
          <a:ln>
            <a:solidFill>
              <a:srgbClr val="FF0000"/>
            </a:solidFill>
          </a:ln>
        </p:spPr>
      </p:pic>
    </p:spTree>
    <p:extLst>
      <p:ext uri="{BB962C8B-B14F-4D97-AF65-F5344CB8AC3E}">
        <p14:creationId xmlns:p14="http://schemas.microsoft.com/office/powerpoint/2010/main" val="325300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1E828E-EF3D-FB8D-B37B-CAB3F3BE15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83884" y="561860"/>
            <a:ext cx="9661793" cy="6015210"/>
          </a:xfrm>
        </p:spPr>
      </p:pic>
    </p:spTree>
    <p:extLst>
      <p:ext uri="{BB962C8B-B14F-4D97-AF65-F5344CB8AC3E}">
        <p14:creationId xmlns:p14="http://schemas.microsoft.com/office/powerpoint/2010/main" val="120636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04DF3-57F4-AD77-4DFC-9ADB633CDC11}"/>
              </a:ext>
            </a:extLst>
          </p:cNvPr>
          <p:cNvSpPr>
            <a:spLocks noGrp="1"/>
          </p:cNvSpPr>
          <p:nvPr>
            <p:ph idx="1"/>
          </p:nvPr>
        </p:nvSpPr>
        <p:spPr>
          <a:xfrm>
            <a:off x="1085941" y="855163"/>
            <a:ext cx="10528453" cy="5805889"/>
          </a:xfrm>
        </p:spPr>
        <p:txBody>
          <a:bodyPr>
            <a:normAutofit fontScale="25000" lnSpcReduction="20000"/>
          </a:bodyPr>
          <a:lstStyle/>
          <a:p>
            <a:pPr marL="0" indent="0">
              <a:spcBef>
                <a:spcPts val="15"/>
              </a:spcBef>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575435" marR="2069465" indent="0" algn="ctr">
              <a:lnSpc>
                <a:spcPct val="113000"/>
              </a:lnSpc>
              <a:spcBef>
                <a:spcPts val="430"/>
              </a:spcBef>
              <a:buNone/>
            </a:pPr>
            <a:r>
              <a:rPr lang="en-US" sz="8600" dirty="0">
                <a:effectLst/>
                <a:latin typeface="Times New Roman" panose="02020603050405020304" pitchFamily="18" charset="0"/>
                <a:ea typeface="Times New Roman" panose="02020603050405020304" pitchFamily="18" charset="0"/>
              </a:rPr>
              <a:t>INSTITUTE</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FOR</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ADVANCED</a:t>
            </a:r>
            <a:r>
              <a:rPr lang="en-US" sz="8600" spc="-41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COMPUTING</a:t>
            </a:r>
            <a:r>
              <a:rPr lang="en-US" sz="8600" spc="2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AND</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SOFTWARE DEVELOPMENT</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AKURDI,</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PUNE</a:t>
            </a:r>
            <a:endParaRPr lang="en-IN" sz="8600" dirty="0">
              <a:latin typeface="Times New Roman" panose="02020603050405020304" pitchFamily="18" charset="0"/>
              <a:ea typeface="Times New Roman" panose="02020603050405020304" pitchFamily="18" charset="0"/>
            </a:endParaRPr>
          </a:p>
          <a:p>
            <a:pPr marL="1575435" marR="2069465" indent="0" algn="ctr">
              <a:lnSpc>
                <a:spcPct val="113000"/>
              </a:lnSpc>
              <a:spcBef>
                <a:spcPts val="430"/>
              </a:spcBef>
              <a:buNone/>
            </a:pP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Documentation</a:t>
            </a:r>
            <a:r>
              <a:rPr lang="en-US" sz="8600" spc="-10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On</a:t>
            </a:r>
            <a:endParaRPr lang="en-IN" sz="8600" dirty="0">
              <a:effectLst/>
              <a:latin typeface="Times New Roman" panose="02020603050405020304" pitchFamily="18" charset="0"/>
              <a:ea typeface="Times New Roman" panose="02020603050405020304" pitchFamily="18" charset="0"/>
            </a:endParaRPr>
          </a:p>
          <a:p>
            <a:pPr marL="0" indent="0">
              <a:spcBef>
                <a:spcPts val="30"/>
              </a:spcBef>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1207770" marR="1697990" indent="0" algn="ctr">
              <a:lnSpc>
                <a:spcPts val="1835"/>
              </a:lnSpc>
              <a:spcAft>
                <a:spcPts val="0"/>
              </a:spcAft>
              <a:buNone/>
            </a:pPr>
            <a:r>
              <a:rPr lang="en-US" sz="8600" b="1" dirty="0">
                <a:effectLst/>
                <a:latin typeface="Times New Roman" panose="02020603050405020304" pitchFamily="18" charset="0"/>
                <a:ea typeface="Times New Roman" panose="02020603050405020304" pitchFamily="18" charset="0"/>
              </a:rPr>
              <a:t>“</a:t>
            </a:r>
            <a:r>
              <a:rPr lang="en-US" sz="8600" b="1" dirty="0" err="1">
                <a:effectLst/>
                <a:latin typeface="Times New Roman" panose="02020603050405020304" pitchFamily="18" charset="0"/>
                <a:ea typeface="Times New Roman" panose="02020603050405020304" pitchFamily="18" charset="0"/>
              </a:rPr>
              <a:t>EDairy</a:t>
            </a:r>
            <a:r>
              <a:rPr lang="en-US" sz="8600" b="1" dirty="0">
                <a:effectLst/>
                <a:latin typeface="Times New Roman" panose="02020603050405020304" pitchFamily="18" charset="0"/>
                <a:ea typeface="Times New Roman" panose="02020603050405020304" pitchFamily="18" charset="0"/>
              </a:rPr>
              <a:t> System”  </a:t>
            </a:r>
            <a:endParaRPr lang="en-IN" sz="8600" dirty="0">
              <a:effectLst/>
              <a:latin typeface="Times New Roman" panose="02020603050405020304" pitchFamily="18" charset="0"/>
              <a:ea typeface="Times New Roman" panose="02020603050405020304" pitchFamily="18" charset="0"/>
            </a:endParaRPr>
          </a:p>
          <a:p>
            <a:pPr marL="1575435" marR="2058670" indent="0" algn="ctr">
              <a:lnSpc>
                <a:spcPts val="1835"/>
              </a:lnSpc>
              <a:spcAft>
                <a:spcPts val="0"/>
              </a:spcAft>
              <a:buNone/>
            </a:pPr>
            <a:r>
              <a:rPr lang="en-US" sz="8600" dirty="0">
                <a:effectLst/>
                <a:latin typeface="Times New Roman" panose="02020603050405020304" pitchFamily="18" charset="0"/>
                <a:ea typeface="Times New Roman" panose="02020603050405020304" pitchFamily="18" charset="0"/>
              </a:rPr>
              <a:t>PG-DAC March 2023</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spcBef>
                <a:spcPts val="45"/>
              </a:spcBef>
              <a:buNone/>
            </a:pPr>
            <a:r>
              <a:rPr lang="en-US" sz="8600" dirty="0">
                <a:effectLst/>
                <a:latin typeface="Times New Roman" panose="02020603050405020304" pitchFamily="18" charset="0"/>
                <a:ea typeface="Times New Roman" panose="02020603050405020304" pitchFamily="18" charset="0"/>
              </a:rPr>
              <a:t> </a:t>
            </a:r>
            <a:r>
              <a:rPr lang="en-IN" sz="8600" dirty="0">
                <a:latin typeface="Times New Roman" panose="02020603050405020304" pitchFamily="18" charset="0"/>
                <a:ea typeface="Times New Roman" panose="02020603050405020304" pitchFamily="18" charset="0"/>
              </a:rPr>
              <a:t>                                                          </a:t>
            </a:r>
            <a:r>
              <a:rPr lang="en-US" sz="8600" i="1" u="sng" dirty="0">
                <a:effectLst/>
                <a:latin typeface="Times New Roman" panose="02020603050405020304" pitchFamily="18" charset="0"/>
                <a:ea typeface="Times New Roman" panose="02020603050405020304" pitchFamily="18" charset="0"/>
              </a:rPr>
              <a:t>Submitted</a:t>
            </a:r>
            <a:r>
              <a:rPr lang="en-US" sz="8600" i="1" u="sng" spc="-15" dirty="0">
                <a:effectLst/>
                <a:latin typeface="Times New Roman" panose="02020603050405020304" pitchFamily="18" charset="0"/>
                <a:ea typeface="Times New Roman" panose="02020603050405020304" pitchFamily="18" charset="0"/>
              </a:rPr>
              <a:t> </a:t>
            </a:r>
            <a:r>
              <a:rPr lang="en-US" sz="8600" i="1" u="sng" dirty="0">
                <a:effectLst/>
                <a:latin typeface="Times New Roman" panose="02020603050405020304" pitchFamily="18" charset="0"/>
                <a:ea typeface="Times New Roman" panose="02020603050405020304" pitchFamily="18" charset="0"/>
              </a:rPr>
              <a:t>By:</a:t>
            </a:r>
            <a:endParaRPr lang="en-IN" sz="8600" dirty="0">
              <a:effectLst/>
              <a:latin typeface="Times New Roman" panose="02020603050405020304" pitchFamily="18" charset="0"/>
              <a:ea typeface="Times New Roman" panose="02020603050405020304" pitchFamily="18" charset="0"/>
            </a:endParaRPr>
          </a:p>
          <a:p>
            <a:pPr marL="1575435" marR="2062480" indent="0" algn="ctr">
              <a:spcBef>
                <a:spcPts val="60"/>
              </a:spcBef>
              <a:spcAft>
                <a:spcPts val="0"/>
              </a:spcAft>
              <a:buNone/>
            </a:pPr>
            <a:r>
              <a:rPr lang="en-US" sz="8600" b="1" dirty="0">
                <a:effectLst/>
                <a:latin typeface="Times New Roman" panose="02020603050405020304" pitchFamily="18" charset="0"/>
                <a:ea typeface="Times New Roman" panose="02020603050405020304" pitchFamily="18" charset="0"/>
              </a:rPr>
              <a:t>Group</a:t>
            </a:r>
            <a:r>
              <a:rPr lang="en-US" sz="8600" b="1" spc="-10"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No</a:t>
            </a:r>
            <a:r>
              <a:rPr lang="en-US" sz="8600" b="1">
                <a:effectLst/>
                <a:latin typeface="Times New Roman" panose="02020603050405020304" pitchFamily="18" charset="0"/>
                <a:ea typeface="Times New Roman" panose="02020603050405020304" pitchFamily="18" charset="0"/>
              </a:rPr>
              <a:t>:</a:t>
            </a:r>
            <a:r>
              <a:rPr lang="en-US" sz="8600" b="1" spc="-5">
                <a:effectLst/>
                <a:latin typeface="Times New Roman" panose="02020603050405020304" pitchFamily="18" charset="0"/>
                <a:ea typeface="Times New Roman" panose="02020603050405020304" pitchFamily="18" charset="0"/>
              </a:rPr>
              <a:t> </a:t>
            </a:r>
            <a:r>
              <a:rPr lang="en-US" sz="8600" b="1">
                <a:effectLst/>
                <a:latin typeface="Times New Roman" panose="02020603050405020304" pitchFamily="18" charset="0"/>
                <a:ea typeface="Times New Roman" panose="02020603050405020304" pitchFamily="18" charset="0"/>
              </a:rPr>
              <a:t>54</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tabLst>
                <a:tab pos="4859020" algn="l"/>
              </a:tabLst>
            </a:pPr>
            <a:r>
              <a:rPr lang="en-US" sz="8600" b="1" dirty="0">
                <a:effectLst/>
                <a:latin typeface="Times New Roman" panose="02020603050405020304" pitchFamily="18" charset="0"/>
                <a:ea typeface="Times New Roman" panose="02020603050405020304" pitchFamily="18" charset="0"/>
              </a:rPr>
              <a:t> Mr. Rohit</a:t>
            </a:r>
            <a:r>
              <a:rPr lang="en-US" sz="8600" b="1" spc="-30" dirty="0">
                <a:effectLst/>
                <a:latin typeface="Times New Roman" panose="02020603050405020304" pitchFamily="18" charset="0"/>
                <a:ea typeface="Times New Roman" panose="02020603050405020304" pitchFamily="18" charset="0"/>
              </a:rPr>
              <a:t> </a:t>
            </a:r>
            <a:r>
              <a:rPr lang="en-US" sz="8600" b="1" dirty="0" err="1">
                <a:effectLst/>
                <a:latin typeface="Times New Roman" panose="02020603050405020304" pitchFamily="18" charset="0"/>
                <a:ea typeface="Times New Roman" panose="02020603050405020304" pitchFamily="18" charset="0"/>
              </a:rPr>
              <a:t>Puranik</a:t>
            </a:r>
            <a:r>
              <a:rPr lang="en-US" sz="8600" b="1" dirty="0">
                <a:effectLst/>
                <a:latin typeface="Times New Roman" panose="02020603050405020304" pitchFamily="18" charset="0"/>
                <a:ea typeface="Times New Roman" panose="02020603050405020304" pitchFamily="18" charset="0"/>
              </a:rPr>
              <a:t>                                                       Mrs.</a:t>
            </a:r>
            <a:r>
              <a:rPr lang="en-US" sz="8600" b="1" spc="-90" dirty="0">
                <a:effectLst/>
                <a:latin typeface="Times New Roman" panose="02020603050405020304" pitchFamily="18" charset="0"/>
                <a:ea typeface="Times New Roman" panose="02020603050405020304" pitchFamily="18" charset="0"/>
              </a:rPr>
              <a:t> </a:t>
            </a:r>
            <a:r>
              <a:rPr lang="en-US" sz="8600" b="1" dirty="0" err="1">
                <a:effectLst/>
                <a:latin typeface="Times New Roman" panose="02020603050405020304" pitchFamily="18" charset="0"/>
                <a:ea typeface="Times New Roman" panose="02020603050405020304" pitchFamily="18" charset="0"/>
              </a:rPr>
              <a:t>Geete</a:t>
            </a:r>
            <a:r>
              <a:rPr lang="en-US" sz="8600" b="1" dirty="0">
                <a:effectLst/>
                <a:latin typeface="Times New Roman" panose="02020603050405020304" pitchFamily="18" charset="0"/>
                <a:ea typeface="Times New Roman" panose="02020603050405020304" pitchFamily="18" charset="0"/>
              </a:rPr>
              <a:t> </a:t>
            </a:r>
            <a:r>
              <a:rPr lang="en-US" sz="8600" b="1" dirty="0" err="1">
                <a:effectLst/>
                <a:latin typeface="Times New Roman" panose="02020603050405020304" pitchFamily="18" charset="0"/>
                <a:ea typeface="Times New Roman" panose="02020603050405020304" pitchFamily="18" charset="0"/>
              </a:rPr>
              <a:t>Darunte</a:t>
            </a:r>
            <a:endParaRPr lang="en-IN" sz="8600" dirty="0">
              <a:effectLst/>
              <a:latin typeface="Times New Roman" panose="02020603050405020304" pitchFamily="18" charset="0"/>
              <a:ea typeface="Times New Roman" panose="02020603050405020304" pitchFamily="18" charset="0"/>
            </a:endParaRPr>
          </a:p>
          <a:p>
            <a:pPr marL="0" indent="0">
              <a:spcBef>
                <a:spcPts val="5"/>
              </a:spcBef>
              <a:spcAft>
                <a:spcPts val="0"/>
              </a:spcAft>
              <a:buNone/>
              <a:tabLst>
                <a:tab pos="5058410" algn="l"/>
              </a:tabLst>
            </a:pPr>
            <a:r>
              <a:rPr lang="en-US" sz="8600" b="1" dirty="0">
                <a:effectLst/>
                <a:latin typeface="Times New Roman" panose="02020603050405020304" pitchFamily="18" charset="0"/>
                <a:ea typeface="Times New Roman" panose="02020603050405020304" pitchFamily="18" charset="0"/>
              </a:rPr>
              <a:t>Centre</a:t>
            </a:r>
            <a:r>
              <a:rPr lang="en-US" sz="8600" b="1" spc="-5"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Coordinator                                                           Project</a:t>
            </a:r>
            <a:r>
              <a:rPr lang="en-US" sz="8600" b="1" spc="-25"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Guide</a:t>
            </a:r>
            <a:endParaRPr lang="en-IN" sz="8600" dirty="0">
              <a:effectLst/>
              <a:latin typeface="Times New Roman" panose="02020603050405020304" pitchFamily="18" charset="0"/>
              <a:ea typeface="Times New Roman" panose="02020603050405020304" pitchFamily="18" charset="0"/>
            </a:endParaRPr>
          </a:p>
          <a:p>
            <a:endParaRPr lang="en-IN" dirty="0"/>
          </a:p>
        </p:txBody>
      </p:sp>
      <p:pic>
        <p:nvPicPr>
          <p:cNvPr id="4" name="Picture 2" descr="Institute for Advanced Computing and Software Development (IACSD) logo">
            <a:extLst>
              <a:ext uri="{FF2B5EF4-FFF2-40B4-BE49-F238E27FC236}">
                <a16:creationId xmlns:a16="http://schemas.microsoft.com/office/drawing/2014/main" id="{D73877DE-B97D-DBFE-C30B-CE41355CF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06" y="1969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DC4C7D-CB7F-BD9F-FBD7-0B8F1E95E29E}"/>
              </a:ext>
            </a:extLst>
          </p:cNvPr>
          <p:cNvPicPr>
            <a:picLocks noChangeAspect="1"/>
          </p:cNvPicPr>
          <p:nvPr/>
        </p:nvPicPr>
        <p:blipFill>
          <a:blip r:embed="rId3"/>
          <a:stretch>
            <a:fillRect/>
          </a:stretch>
        </p:blipFill>
        <p:spPr>
          <a:xfrm>
            <a:off x="9289399" y="416809"/>
            <a:ext cx="2603148" cy="876708"/>
          </a:xfrm>
          <a:prstGeom prst="rect">
            <a:avLst/>
          </a:prstGeom>
        </p:spPr>
      </p:pic>
    </p:spTree>
    <p:extLst>
      <p:ext uri="{BB962C8B-B14F-4D97-AF65-F5344CB8AC3E}">
        <p14:creationId xmlns:p14="http://schemas.microsoft.com/office/powerpoint/2010/main" val="60053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0DEBB1-674F-FBFC-074A-431BED9654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783" y="187892"/>
            <a:ext cx="9243152" cy="6488330"/>
          </a:xfrm>
        </p:spPr>
      </p:pic>
    </p:spTree>
    <p:extLst>
      <p:ext uri="{BB962C8B-B14F-4D97-AF65-F5344CB8AC3E}">
        <p14:creationId xmlns:p14="http://schemas.microsoft.com/office/powerpoint/2010/main" val="206944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9E8B74-61ED-3BD5-A7C7-00E0688C5A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048" y="727113"/>
            <a:ext cx="10302545" cy="5795182"/>
          </a:xfrm>
        </p:spPr>
      </p:pic>
    </p:spTree>
    <p:extLst>
      <p:ext uri="{BB962C8B-B14F-4D97-AF65-F5344CB8AC3E}">
        <p14:creationId xmlns:p14="http://schemas.microsoft.com/office/powerpoint/2010/main" val="188797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F92C34-56AC-2818-2BE0-29652800D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986" y="462708"/>
            <a:ext cx="9408404" cy="6290632"/>
          </a:xfrm>
        </p:spPr>
      </p:pic>
    </p:spTree>
    <p:extLst>
      <p:ext uri="{BB962C8B-B14F-4D97-AF65-F5344CB8AC3E}">
        <p14:creationId xmlns:p14="http://schemas.microsoft.com/office/powerpoint/2010/main" val="310922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C9B2BB-9088-4474-E462-8A7448B88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132482" cy="6262022"/>
          </a:xfrm>
        </p:spPr>
      </p:pic>
    </p:spTree>
    <p:extLst>
      <p:ext uri="{BB962C8B-B14F-4D97-AF65-F5344CB8AC3E}">
        <p14:creationId xmlns:p14="http://schemas.microsoft.com/office/powerpoint/2010/main" val="2222423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34A8BF-017C-129E-7E34-F09D3390A4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96" y="385589"/>
            <a:ext cx="11261686" cy="6334699"/>
          </a:xfrm>
        </p:spPr>
      </p:pic>
    </p:spTree>
    <p:extLst>
      <p:ext uri="{BB962C8B-B14F-4D97-AF65-F5344CB8AC3E}">
        <p14:creationId xmlns:p14="http://schemas.microsoft.com/office/powerpoint/2010/main" val="250308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9AE849-7C15-EB9A-47B2-BE54E2ED1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752" y="495759"/>
            <a:ext cx="10945195" cy="6156673"/>
          </a:xfrm>
        </p:spPr>
      </p:pic>
    </p:spTree>
    <p:extLst>
      <p:ext uri="{BB962C8B-B14F-4D97-AF65-F5344CB8AC3E}">
        <p14:creationId xmlns:p14="http://schemas.microsoft.com/office/powerpoint/2010/main" val="44704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C3C7EA-61A1-0B3E-951C-ABEE3C717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338" y="506776"/>
            <a:ext cx="10967902" cy="6169446"/>
          </a:xfrm>
        </p:spPr>
      </p:pic>
    </p:spTree>
    <p:extLst>
      <p:ext uri="{BB962C8B-B14F-4D97-AF65-F5344CB8AC3E}">
        <p14:creationId xmlns:p14="http://schemas.microsoft.com/office/powerpoint/2010/main" val="2373017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BC3A98-BC59-F544-4E81-005D13D517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968" y="330505"/>
            <a:ext cx="11205927" cy="6303335"/>
          </a:xfrm>
        </p:spPr>
      </p:pic>
    </p:spTree>
    <p:extLst>
      <p:ext uri="{BB962C8B-B14F-4D97-AF65-F5344CB8AC3E}">
        <p14:creationId xmlns:p14="http://schemas.microsoft.com/office/powerpoint/2010/main" val="356703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691E4A-AA11-8BB2-8F1A-303044F70AC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2028" y="436852"/>
            <a:ext cx="11150967" cy="6272420"/>
          </a:xfrm>
        </p:spPr>
      </p:pic>
    </p:spTree>
    <p:extLst>
      <p:ext uri="{BB962C8B-B14F-4D97-AF65-F5344CB8AC3E}">
        <p14:creationId xmlns:p14="http://schemas.microsoft.com/office/powerpoint/2010/main" val="379157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0F50DB-48E4-A0EF-E6FA-B91C43347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007074" cy="6191480"/>
          </a:xfrm>
        </p:spPr>
      </p:pic>
    </p:spTree>
    <p:extLst>
      <p:ext uri="{BB962C8B-B14F-4D97-AF65-F5344CB8AC3E}">
        <p14:creationId xmlns:p14="http://schemas.microsoft.com/office/powerpoint/2010/main" val="146174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	Project Introduction</a:t>
            </a:r>
            <a:endParaRPr lang="en-IN" dirty="0"/>
          </a:p>
        </p:txBody>
      </p:sp>
      <p:sp>
        <p:nvSpPr>
          <p:cNvPr id="3" name="Content Placeholder 2"/>
          <p:cNvSpPr>
            <a:spLocks noGrp="1"/>
          </p:cNvSpPr>
          <p:nvPr>
            <p:ph idx="1"/>
          </p:nvPr>
        </p:nvSpPr>
        <p:spPr>
          <a:xfrm>
            <a:off x="2592924" y="1575582"/>
            <a:ext cx="8911687" cy="4335640"/>
          </a:xfrm>
        </p:spPr>
        <p:txBody>
          <a:bodyPr>
            <a:normAutofit lnSpcReduction="10000"/>
          </a:bodyPr>
          <a:lstStyle/>
          <a:p>
            <a:pPr marL="603250" indent="0" algn="just">
              <a:lnSpc>
                <a:spcPct val="115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03250" indent="311150" algn="just">
              <a:lnSpc>
                <a:spcPct val="150000"/>
              </a:lnSpc>
            </a:pPr>
            <a:r>
              <a:rPr lang="en-US" sz="2400" dirty="0">
                <a:effectLst/>
                <a:latin typeface="Times New Roman" panose="02020603050405020304" pitchFamily="18" charset="0"/>
                <a:ea typeface="Times New Roman" panose="02020603050405020304" pitchFamily="18" charset="0"/>
              </a:rPr>
              <a:t>The E-Dairy System project is a collaborative effort to create a secure online platform to  provide the helpful </a:t>
            </a:r>
            <a:r>
              <a:rPr lang="en-US" sz="2400" dirty="0" err="1">
                <a:effectLst/>
                <a:latin typeface="Times New Roman" panose="02020603050405020304" pitchFamily="18" charset="0"/>
                <a:ea typeface="Times New Roman" panose="02020603050405020304" pitchFamily="18" charset="0"/>
              </a:rPr>
              <a:t>fresh,pure</a:t>
            </a:r>
            <a:r>
              <a:rPr lang="en-US" sz="2400" dirty="0">
                <a:effectLst/>
                <a:latin typeface="Times New Roman" panose="02020603050405020304" pitchFamily="18" charset="0"/>
                <a:ea typeface="Times New Roman" panose="02020603050405020304" pitchFamily="18" charset="0"/>
              </a:rPr>
              <a:t> Dairy Products to the users or customers at </a:t>
            </a:r>
            <a:r>
              <a:rPr lang="en-US" sz="2400" dirty="0" err="1">
                <a:effectLst/>
                <a:latin typeface="Times New Roman" panose="02020603050405020304" pitchFamily="18" charset="0"/>
                <a:ea typeface="Times New Roman" panose="02020603050405020304" pitchFamily="18" charset="0"/>
              </a:rPr>
              <a:t>doorstep.The</a:t>
            </a:r>
            <a:r>
              <a:rPr lang="en-US" sz="2400" dirty="0">
                <a:effectLst/>
                <a:latin typeface="Times New Roman" panose="02020603050405020304" pitchFamily="18" charset="0"/>
                <a:ea typeface="Times New Roman" panose="02020603050405020304" pitchFamily="18" charset="0"/>
              </a:rPr>
              <a:t> E-Dairy System project will allow product providers to list their products on an online application and to accept the payment directly from the users or customers. This will help the users/customers to get  real taste of the products which are available on the application.</a:t>
            </a:r>
            <a:endParaRPr lang="en-IN" sz="24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50797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3DA34E-0987-030D-9AED-201338232F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1726" y="363557"/>
            <a:ext cx="11037002" cy="6208314"/>
          </a:xfrm>
        </p:spPr>
      </p:pic>
    </p:spTree>
    <p:extLst>
      <p:ext uri="{BB962C8B-B14F-4D97-AF65-F5344CB8AC3E}">
        <p14:creationId xmlns:p14="http://schemas.microsoft.com/office/powerpoint/2010/main" val="3493397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6AE6D9-F75D-E60E-F335-70EB91320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338" y="506775"/>
            <a:ext cx="10869973" cy="6114361"/>
          </a:xfrm>
        </p:spPr>
      </p:pic>
    </p:spTree>
    <p:extLst>
      <p:ext uri="{BB962C8B-B14F-4D97-AF65-F5344CB8AC3E}">
        <p14:creationId xmlns:p14="http://schemas.microsoft.com/office/powerpoint/2010/main" val="251417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668" y="0"/>
            <a:ext cx="8911687" cy="1280890"/>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Futures Scope</a:t>
            </a:r>
            <a:br>
              <a:rPr lang="en-IN" b="1" dirty="0">
                <a:solidFill>
                  <a:schemeClr val="accent1">
                    <a:lumMod val="75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1823668" y="325145"/>
            <a:ext cx="9213998" cy="6130739"/>
          </a:xfrm>
        </p:spPr>
        <p:txBody>
          <a:bodyPr>
            <a:normAutofit fontScale="92500" lnSpcReduction="10000"/>
          </a:bodyPr>
          <a:lstStyle/>
          <a:p>
            <a:endParaRPr lang="en-US" sz="2400" dirty="0"/>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With continual investment in advanced infrastructure, manpower and systems to better our service and extend our geographical footprint. we are pacing rapidly towards the future.</a:t>
            </a:r>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 We are experimenting with new flavors and recipes, giving rise to </a:t>
            </a:r>
            <a:r>
              <a:rPr lang="en-US" sz="2800" dirty="0">
                <a:latin typeface="Times New Roman" panose="02020603050405020304" pitchFamily="18" charset="0"/>
                <a:ea typeface="Times New Roman" panose="02020603050405020304" pitchFamily="18" charset="0"/>
              </a:rPr>
              <a:t>tasty</a:t>
            </a:r>
            <a:r>
              <a:rPr lang="en-US" sz="2800" dirty="0">
                <a:effectLst/>
                <a:latin typeface="Times New Roman" panose="02020603050405020304" pitchFamily="18" charset="0"/>
                <a:ea typeface="Times New Roman" panose="02020603050405020304" pitchFamily="18" charset="0"/>
              </a:rPr>
              <a:t> products that not only delight the taste buds but also elevate the health of our customers.</a:t>
            </a:r>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We</a:t>
            </a:r>
            <a:r>
              <a:rPr lang="en-US" sz="2800" spc="-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have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tried</a:t>
            </a:r>
            <a:r>
              <a:rPr lang="en-US" sz="2800" spc="-29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our</a:t>
            </a:r>
            <a:r>
              <a:rPr lang="en-US" sz="2800" spc="-9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best</a:t>
            </a:r>
            <a:r>
              <a:rPr lang="en-US" sz="2800" spc="-8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a:t>
            </a:r>
            <a:r>
              <a:rPr lang="en-US" sz="2800" spc="-5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present</a:t>
            </a:r>
            <a:r>
              <a:rPr lang="en-US" sz="2800" spc="-7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this</a:t>
            </a:r>
            <a:r>
              <a:rPr lang="en-US" sz="2800" spc="-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user–friendly</a:t>
            </a:r>
            <a:r>
              <a:rPr lang="en-US" sz="2800" spc="-9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website</a:t>
            </a:r>
            <a:r>
              <a:rPr lang="en-US" sz="2800" spc="-9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 all users.</a:t>
            </a:r>
            <a:r>
              <a:rPr lang="en-US" sz="2800" spc="-6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0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46841" y="1626825"/>
            <a:ext cx="8915400" cy="4724400"/>
          </a:xfrm>
        </p:spPr>
        <p:txBody>
          <a:bodyPr>
            <a:normAutofit fontScale="92500"/>
          </a:bodyPr>
          <a:lstStyle/>
          <a:p>
            <a:r>
              <a:rPr lang="en-US" sz="2600" dirty="0">
                <a:latin typeface="Times New Roman" panose="02020603050405020304" pitchFamily="18" charset="0"/>
                <a:cs typeface="Times New Roman" panose="02020603050405020304" pitchFamily="18" charset="0"/>
              </a:rPr>
              <a:t>  The E-dairy System project is initiative to create an online platform for any user to consume .</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The E-Dairy System project is initiative to create an online platform for any user to consume the products which are available on the application.</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So that they will get secure, </a:t>
            </a:r>
            <a:r>
              <a:rPr lang="en-US" sz="2400" dirty="0" err="1">
                <a:effectLst/>
                <a:latin typeface="Times New Roman" panose="02020603050405020304" pitchFamily="18" charset="0"/>
                <a:ea typeface="Times New Roman" panose="02020603050405020304" pitchFamily="18" charset="0"/>
              </a:rPr>
              <a:t>gauranted</a:t>
            </a:r>
            <a:r>
              <a:rPr lang="en-US" sz="2400" dirty="0">
                <a:effectLst/>
                <a:latin typeface="Times New Roman" panose="02020603050405020304" pitchFamily="18" charset="0"/>
                <a:ea typeface="Times New Roman" panose="02020603050405020304" pitchFamily="18" charset="0"/>
              </a:rPr>
              <a:t> and immediate product/help on time.</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And also these products will be secure and easily available to any user. </a:t>
            </a:r>
            <a:endParaRPr lang="en-IN" sz="2400" dirty="0">
              <a:effectLst/>
              <a:latin typeface="Times New Roman" panose="02020603050405020304" pitchFamily="18" charset="0"/>
              <a:ea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867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solidFill>
                  <a:schemeClr val="accent1">
                    <a:lumMod val="75000"/>
                  </a:schemeClr>
                </a:solidFill>
                <a:latin typeface="Times New Roman" panose="02020603050405020304" pitchFamily="18" charset="0"/>
                <a:cs typeface="Times New Roman" panose="02020603050405020304" pitchFamily="18" charset="0"/>
              </a:rPr>
              <a:t>References</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400" u="sng" dirty="0">
                <a:latin typeface="Times New Roman" panose="02020603050405020304" pitchFamily="18" charset="0"/>
                <a:cs typeface="Times New Roman" panose="02020603050405020304" pitchFamily="18" charset="0"/>
                <a:hlinkClick r:id="rId2"/>
              </a:rPr>
              <a:t>https://docs.oracle.com/en/java/</a:t>
            </a:r>
            <a:r>
              <a:rPr lang="en-US" sz="2400" dirty="0">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a:ea typeface="Times New Roman"/>
            </a:endParaRPr>
          </a:p>
          <a:p>
            <a:r>
              <a:rPr lang="en-US" sz="2400" u="sng" dirty="0">
                <a:latin typeface="Times New Roman" panose="02020603050405020304" pitchFamily="18" charset="0"/>
                <a:cs typeface="Times New Roman" panose="02020603050405020304" pitchFamily="18" charset="0"/>
                <a:hlinkClick r:id="rId3"/>
              </a:rPr>
              <a:t>https://docs.spring.io/spring-boot/docs/current/reference/htmlsingle/</a:t>
            </a:r>
            <a:endParaRPr lang="en-IN" dirty="0"/>
          </a:p>
          <a:p>
            <a:r>
              <a:rPr lang="en-US" sz="2400" u="sng" dirty="0">
                <a:latin typeface="Times New Roman" panose="02020603050405020304" pitchFamily="18" charset="0"/>
                <a:cs typeface="Times New Roman" panose="02020603050405020304" pitchFamily="18" charset="0"/>
                <a:hlinkClick r:id="rId4"/>
              </a:rPr>
              <a:t>https://dev.mysql.com/doc/</a:t>
            </a:r>
            <a:r>
              <a:rPr lang="en-US" sz="2400" dirty="0">
                <a:latin typeface="Times New Roman" panose="02020603050405020304" pitchFamily="18" charset="0"/>
                <a:cs typeface="Times New Roman" panose="02020603050405020304" pitchFamily="18" charset="0"/>
              </a:rPr>
              <a:t> </a:t>
            </a:r>
            <a:endParaRPr lang="en-IN" sz="24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2400" u="sng" dirty="0">
                <a:latin typeface="Times New Roman" panose="02020603050405020304" pitchFamily="18" charset="0"/>
                <a:cs typeface="Times New Roman" panose="02020603050405020304" pitchFamily="18" charset="0"/>
                <a:hlinkClick r:id="rId5"/>
              </a:rPr>
              <a:t>https://reactjs.org/</a:t>
            </a:r>
            <a:r>
              <a:rPr lang="en-US" sz="2400" dirty="0">
                <a:latin typeface="Times New Roman" panose="02020603050405020304" pitchFamily="18" charset="0"/>
                <a:cs typeface="Times New Roman" panose="02020603050405020304" pitchFamily="18" charset="0"/>
              </a:rPr>
              <a:t> </a:t>
            </a:r>
          </a:p>
          <a:p>
            <a:pPr>
              <a:lnSpc>
                <a:spcPct val="150000"/>
              </a:lnSpc>
            </a:pPr>
            <a:r>
              <a:rPr lang="en-US" sz="2400" u="sng" dirty="0">
                <a:solidFill>
                  <a:srgbClr val="0000FF"/>
                </a:solidFill>
                <a:effectLst/>
                <a:latin typeface="Times New Roman" panose="02020603050405020304" pitchFamily="18" charset="0"/>
                <a:ea typeface="Times New Roman" panose="02020603050405020304" pitchFamily="18" charset="0"/>
                <a:hlinkClick r:id="rId6"/>
              </a:rPr>
              <a:t>https://www.fssai.gov.in/</a:t>
            </a:r>
            <a:endParaRPr lang="en-IN" sz="24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7474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86" y="4601024"/>
            <a:ext cx="10314441" cy="128089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sz="5400" b="1" dirty="0">
                <a:solidFill>
                  <a:schemeClr val="accent1">
                    <a:lumMod val="75000"/>
                  </a:schemeClr>
                </a:solidFill>
                <a:latin typeface="Times New Roman" panose="02020603050405020304" pitchFamily="18" charset="0"/>
                <a:cs typeface="Times New Roman" panose="02020603050405020304" pitchFamily="18" charset="0"/>
              </a:rPr>
              <a:t>THANK YOU</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B50BDA-9DD3-47E4-8852-4E61CF2A00B0}"/>
              </a:ext>
            </a:extLst>
          </p:cNvPr>
          <p:cNvSpPr/>
          <p:nvPr/>
        </p:nvSpPr>
        <p:spPr>
          <a:xfrm>
            <a:off x="174171" y="4738241"/>
            <a:ext cx="3894993" cy="719132"/>
          </a:xfrm>
          <a:prstGeom prst="rect">
            <a:avLst/>
          </a:prstGeom>
          <a:solidFill>
            <a:srgbClr val="F8BA1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6" name="Picture 5"/>
          <p:cNvPicPr>
            <a:picLocks noChangeAspect="1"/>
          </p:cNvPicPr>
          <p:nvPr/>
        </p:nvPicPr>
        <p:blipFill>
          <a:blip r:embed="rId2"/>
          <a:stretch>
            <a:fillRect/>
          </a:stretch>
        </p:blipFill>
        <p:spPr>
          <a:xfrm>
            <a:off x="8296318" y="4737983"/>
            <a:ext cx="3895682" cy="719390"/>
          </a:xfrm>
          <a:prstGeom prst="rect">
            <a:avLst/>
          </a:prstGeom>
        </p:spPr>
      </p:pic>
    </p:spTree>
    <p:extLst>
      <p:ext uri="{BB962C8B-B14F-4D97-AF65-F5344CB8AC3E}">
        <p14:creationId xmlns:p14="http://schemas.microsoft.com/office/powerpoint/2010/main" val="225028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Objective (Purpose):</a:t>
            </a:r>
            <a:br>
              <a:rPr lang="en-IN" b="1" dirty="0">
                <a:solidFill>
                  <a:schemeClr val="accent1">
                    <a:lumMod val="75000"/>
                  </a:schemeClr>
                </a:solidFill>
                <a:latin typeface="Times New Roman" panose="02020603050405020304" pitchFamily="18" charset="0"/>
                <a:cs typeface="Times New Roman" panose="02020603050405020304" pitchFamily="18" charset="0"/>
              </a:rPr>
            </a:b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33712" y="1603718"/>
            <a:ext cx="8740056" cy="3349283"/>
          </a:xfrm>
        </p:spPr>
        <p:txBody>
          <a:bodyPr>
            <a:noAutofit/>
          </a:bodyPr>
          <a:lstStyle/>
          <a:p>
            <a:pPr marL="342900" lvl="0" indent="-342900">
              <a:lnSpc>
                <a:spcPct val="200000"/>
              </a:lnSpc>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online Dairy System for Dairy products Web Application is intended to  provide complete solution for vendors.</a:t>
            </a:r>
          </a:p>
          <a:p>
            <a:pPr marL="342900" lvl="0" indent="-342900">
              <a:lnSpc>
                <a:spcPct val="200000"/>
              </a:lnSpc>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will enable vendors to setup up online shops, customers to browse through virtual shop and purchase Dairy products online without visiting the shop physically.</a:t>
            </a:r>
            <a:endParaRPr lang="en-IN" sz="2400" dirty="0">
              <a:effectLst/>
              <a:latin typeface="Consolas" panose="020B0609020204030204" pitchFamily="49" charset="0"/>
              <a:ea typeface="Calibri" panose="020F0502020204030204" pitchFamily="34"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67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Scope:</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2925" y="1570893"/>
            <a:ext cx="8915400" cy="4689230"/>
          </a:xfrm>
        </p:spPr>
        <p:txBody>
          <a:bodyPr>
            <a:noAutofit/>
          </a:bodyPr>
          <a:lstStyle/>
          <a:p>
            <a:pPr algn="just"/>
            <a:r>
              <a:rPr lang="en-IN" sz="2400" dirty="0">
                <a:latin typeface="Times New Roman" panose="02020603050405020304" pitchFamily="18" charset="0"/>
                <a:cs typeface="Times New Roman" panose="02020603050405020304" pitchFamily="18" charset="0"/>
              </a:rPr>
              <a:t>Online E-Dairy System is a web application.</a:t>
            </a:r>
          </a:p>
          <a:p>
            <a:pPr algn="just"/>
            <a:r>
              <a:rPr lang="en-US" sz="2400" dirty="0">
                <a:latin typeface="Times New Roman" panose="02020603050405020304" pitchFamily="18" charset="0"/>
                <a:cs typeface="Times New Roman" panose="02020603050405020304" pitchFamily="18" charset="0"/>
              </a:rPr>
              <a:t>The scope of </a:t>
            </a:r>
            <a:r>
              <a:rPr lang="en-IN" sz="2400" dirty="0">
                <a:latin typeface="Times New Roman" panose="02020603050405020304" pitchFamily="18" charset="0"/>
                <a:cs typeface="Times New Roman" panose="02020603050405020304" pitchFamily="18" charset="0"/>
              </a:rPr>
              <a:t>E-Dairy System </a:t>
            </a:r>
            <a:r>
              <a:rPr lang="en-US" sz="2400" dirty="0">
                <a:latin typeface="Times New Roman" panose="02020603050405020304" pitchFamily="18" charset="0"/>
                <a:cs typeface="Times New Roman" panose="02020603050405020304" pitchFamily="18" charset="0"/>
              </a:rPr>
              <a:t>would include designing and developing a digital platform that allows customers/users. </a:t>
            </a:r>
          </a:p>
          <a:p>
            <a:r>
              <a:rPr lang="en-US" sz="2800" dirty="0">
                <a:latin typeface="Times New Roman" panose="02020603050405020304" pitchFamily="18" charset="0"/>
                <a:cs typeface="Times New Roman" panose="02020603050405020304" pitchFamily="18" charset="0"/>
              </a:rPr>
              <a:t> </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System allows </a:t>
            </a:r>
            <a:r>
              <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Admins </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maintain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thier</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Dairy products for adding or removing from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catalog</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based on their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availablity</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will be able to show live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Bussion</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Operation statistics trends through Customized dashboard for stakeholders.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16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cs typeface="Arial" pitchFamily="34" charset="0"/>
              </a:rPr>
              <a:t> </a:t>
            </a:r>
            <a:r>
              <a:rPr lang="en-GB" altLang="ko-KR" b="1" dirty="0">
                <a:solidFill>
                  <a:schemeClr val="accent1">
                    <a:lumMod val="75000"/>
                  </a:schemeClr>
                </a:solidFill>
                <a:latin typeface="Times New Roman" panose="02020603050405020304" pitchFamily="18" charset="0"/>
                <a:cs typeface="Times New Roman" panose="02020603050405020304" pitchFamily="18" charset="0"/>
              </a:rPr>
              <a:t>Technology Used:</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Front End: ReactJS</a:t>
            </a:r>
          </a:p>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Back End: Java Spring Boot API.</a:t>
            </a:r>
          </a:p>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Database: </a:t>
            </a:r>
            <a:r>
              <a:rPr lang="en-IN" sz="2400" b="1" dirty="0">
                <a:latin typeface="Times New Roman" panose="02020603050405020304" pitchFamily="18" charset="0"/>
                <a:cs typeface="Times New Roman" panose="02020603050405020304" pitchFamily="18" charset="0"/>
              </a:rPr>
              <a:t>MySQL</a:t>
            </a:r>
          </a:p>
          <a:p>
            <a:pPr algn="just"/>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015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776" y="0"/>
            <a:ext cx="8911687" cy="1280890"/>
          </a:xfrm>
        </p:spPr>
        <p:txBody>
          <a:bodyPr/>
          <a:lstStyle/>
          <a:p>
            <a:r>
              <a:rPr lang="en-GB" altLang="ko-KR" b="1" dirty="0">
                <a:solidFill>
                  <a:schemeClr val="accent1">
                    <a:lumMod val="40000"/>
                    <a:lumOff val="60000"/>
                  </a:schemeClr>
                </a:solidFill>
                <a:cs typeface="Arial" pitchFamily="34" charset="0"/>
              </a:rPr>
              <a:t> </a:t>
            </a:r>
            <a:r>
              <a:rPr lang="en-GB" altLang="ko-KR" b="1" dirty="0">
                <a:solidFill>
                  <a:schemeClr val="accent1">
                    <a:lumMod val="75000"/>
                  </a:schemeClr>
                </a:solidFill>
                <a:latin typeface="Times New Roman" panose="02020603050405020304" pitchFamily="18" charset="0"/>
                <a:cs typeface="Times New Roman" panose="02020603050405020304" pitchFamily="18" charset="0"/>
              </a:rPr>
              <a:t>S/W and H/W Requirements</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78776" y="859809"/>
            <a:ext cx="9525836" cy="5745707"/>
          </a:xfrm>
        </p:spPr>
        <p:txBody>
          <a:bodyPr>
            <a:normAutofit lnSpcReduction="10000"/>
          </a:bodyPr>
          <a:lstStyle/>
          <a:p>
            <a:r>
              <a:rPr lang="en-US" sz="2200" b="1" u="sng" dirty="0">
                <a:solidFill>
                  <a:schemeClr val="accent1">
                    <a:lumMod val="75000"/>
                  </a:schemeClr>
                </a:solidFill>
                <a:latin typeface="Times New Roman" panose="02020603050405020304" pitchFamily="18" charset="0"/>
                <a:cs typeface="Times New Roman" panose="02020603050405020304" pitchFamily="18" charset="0"/>
              </a:rPr>
              <a:t>Server Side:</a:t>
            </a:r>
            <a:endParaRPr lang="en-US" sz="22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2200" dirty="0">
                <a:solidFill>
                  <a:schemeClr val="accent1">
                    <a:lumMod val="75000"/>
                  </a:schemeClr>
                </a:solidFill>
                <a:latin typeface="Times New Roman" panose="02020603050405020304" pitchFamily="18" charset="0"/>
                <a:cs typeface="Times New Roman" panose="02020603050405020304" pitchFamily="18" charset="0"/>
              </a:rPr>
              <a:t> </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Processor: </a:t>
            </a:r>
            <a:r>
              <a:rPr lang="en-US" sz="2200" dirty="0">
                <a:solidFill>
                  <a:schemeClr val="tx1"/>
                </a:solidFill>
                <a:latin typeface="Times New Roman" panose="02020603050405020304" pitchFamily="18" charset="0"/>
                <a:cs typeface="Times New Roman" panose="02020603050405020304" pitchFamily="18" charset="0"/>
              </a:rPr>
              <a:t>Intel core i5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HDD: </a:t>
            </a:r>
            <a:r>
              <a:rPr lang="en-US" sz="2200" dirty="0">
                <a:solidFill>
                  <a:schemeClr val="tx1"/>
                </a:solidFill>
                <a:latin typeface="Times New Roman" panose="02020603050405020304" pitchFamily="18" charset="0"/>
                <a:cs typeface="Times New Roman" panose="02020603050405020304" pitchFamily="18" charset="0"/>
              </a:rPr>
              <a:t>500 GB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RAM: </a:t>
            </a:r>
            <a:r>
              <a:rPr lang="en-US" sz="2200" dirty="0">
                <a:solidFill>
                  <a:schemeClr val="tx1"/>
                </a:solidFill>
                <a:latin typeface="Times New Roman" panose="02020603050405020304" pitchFamily="18" charset="0"/>
                <a:cs typeface="Times New Roman" panose="02020603050405020304" pitchFamily="18" charset="0"/>
              </a:rPr>
              <a:t>4GB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Database: </a:t>
            </a:r>
            <a:r>
              <a:rPr lang="en-US" sz="2200" dirty="0">
                <a:solidFill>
                  <a:schemeClr val="tx1"/>
                </a:solidFill>
                <a:latin typeface="Times New Roman" panose="02020603050405020304" pitchFamily="18" charset="0"/>
                <a:cs typeface="Times New Roman" panose="02020603050405020304" pitchFamily="18" charset="0"/>
              </a:rPr>
              <a:t>MySQL</a:t>
            </a:r>
          </a:p>
          <a:p>
            <a:pPr marL="0" indent="0">
              <a:buNone/>
            </a:pPr>
            <a:r>
              <a:rPr lang="en-US" sz="2200" dirty="0">
                <a:solidFill>
                  <a:schemeClr val="accent1">
                    <a:lumMod val="75000"/>
                  </a:schemeClr>
                </a:solidFill>
                <a:latin typeface="Times New Roman" panose="02020603050405020304" pitchFamily="18" charset="0"/>
                <a:cs typeface="Times New Roman" panose="02020603050405020304" pitchFamily="18" charset="0"/>
              </a:rPr>
              <a:t> </a:t>
            </a:r>
          </a:p>
          <a:p>
            <a:r>
              <a:rPr lang="en-US" sz="2200" b="1" u="sng" dirty="0">
                <a:solidFill>
                  <a:schemeClr val="accent1">
                    <a:lumMod val="75000"/>
                  </a:schemeClr>
                </a:solidFill>
                <a:latin typeface="Times New Roman" panose="02020603050405020304" pitchFamily="18" charset="0"/>
                <a:cs typeface="Times New Roman" panose="02020603050405020304" pitchFamily="18" charset="0"/>
              </a:rPr>
              <a:t>Client Side (minimum requirement):</a:t>
            </a:r>
          </a:p>
          <a:p>
            <a:pPr marL="0" indent="0">
              <a:buNone/>
            </a:pPr>
            <a:endParaRPr lang="en-US" sz="22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Processor: </a:t>
            </a:r>
            <a:r>
              <a:rPr lang="en-US" sz="2400" dirty="0">
                <a:solidFill>
                  <a:schemeClr val="tx1"/>
                </a:solidFill>
                <a:latin typeface="Times New Roman" panose="02020603050405020304" pitchFamily="18" charset="0"/>
                <a:cs typeface="Times New Roman" panose="02020603050405020304" pitchFamily="18" charset="0"/>
              </a:rPr>
              <a:t>Intel Dual Core</a:t>
            </a:r>
            <a:endParaRPr lang="en-US" sz="2200" dirty="0">
              <a:solidFill>
                <a:schemeClr val="accent1">
                  <a:lumMod val="75000"/>
                </a:schemeClr>
              </a:solidFill>
              <a:latin typeface="Times New Roman" panose="02020603050405020304" pitchFamily="18" charset="0"/>
              <a:cs typeface="Times New Roman" panose="02020603050405020304" pitchFamily="18" charset="0"/>
            </a:endParaRP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HDD: </a:t>
            </a:r>
            <a:r>
              <a:rPr lang="en-US" sz="2400" dirty="0">
                <a:solidFill>
                  <a:schemeClr val="tx1"/>
                </a:solidFill>
                <a:latin typeface="Times New Roman" panose="02020603050405020304" pitchFamily="18" charset="0"/>
                <a:cs typeface="Times New Roman" panose="02020603050405020304" pitchFamily="18" charset="0"/>
              </a:rPr>
              <a:t>Minimum 80GB Disk Space</a:t>
            </a:r>
          </a:p>
          <a:p>
            <a:r>
              <a:rPr lang="en-US" sz="2400" b="1" dirty="0">
                <a:solidFill>
                  <a:schemeClr val="accent1">
                    <a:lumMod val="75000"/>
                  </a:schemeClr>
                </a:solidFill>
                <a:latin typeface="Times New Roman" panose="02020603050405020304" pitchFamily="18" charset="0"/>
                <a:cs typeface="Times New Roman" panose="02020603050405020304" pitchFamily="18" charset="0"/>
              </a:rPr>
              <a:t>RAM: </a:t>
            </a:r>
            <a:r>
              <a:rPr lang="en-US" sz="2400" dirty="0">
                <a:solidFill>
                  <a:schemeClr val="tx1"/>
                </a:solidFill>
                <a:latin typeface="Times New Roman" panose="02020603050405020304" pitchFamily="18" charset="0"/>
                <a:cs typeface="Times New Roman" panose="02020603050405020304" pitchFamily="18" charset="0"/>
              </a:rPr>
              <a:t>Minimum 2GB</a:t>
            </a:r>
          </a:p>
          <a:p>
            <a:r>
              <a:rPr lang="en-US" sz="2000" b="1" dirty="0">
                <a:solidFill>
                  <a:schemeClr val="accent1">
                    <a:lumMod val="75000"/>
                  </a:schemeClr>
                </a:solidFill>
                <a:latin typeface="Times New Roman" panose="02020603050405020304" pitchFamily="18" charset="0"/>
                <a:cs typeface="Times New Roman" panose="02020603050405020304" pitchFamily="18" charset="0"/>
              </a:rPr>
              <a:t>OS: </a:t>
            </a:r>
            <a:r>
              <a:rPr lang="en-US" sz="2000" dirty="0">
                <a:solidFill>
                  <a:schemeClr val="tx1"/>
                </a:solidFill>
                <a:latin typeface="Times New Roman" panose="02020603050405020304" pitchFamily="18" charset="0"/>
                <a:cs typeface="Times New Roman" panose="02020603050405020304" pitchFamily="18" charset="0"/>
              </a:rPr>
              <a:t>Windows 7, Linux</a:t>
            </a:r>
          </a:p>
        </p:txBody>
      </p:sp>
    </p:spTree>
    <p:extLst>
      <p:ext uri="{BB962C8B-B14F-4D97-AF65-F5344CB8AC3E}">
        <p14:creationId xmlns:p14="http://schemas.microsoft.com/office/powerpoint/2010/main" val="124623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788" y="201030"/>
            <a:ext cx="8911687" cy="1280890"/>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Functionalities - Module wise /user wise</a:t>
            </a:r>
            <a:endParaRPr lang="en-IN" dirty="0"/>
          </a:p>
        </p:txBody>
      </p:sp>
      <p:sp>
        <p:nvSpPr>
          <p:cNvPr id="3" name="Content Placeholder 2"/>
          <p:cNvSpPr>
            <a:spLocks noGrp="1"/>
          </p:cNvSpPr>
          <p:nvPr>
            <p:ph idx="1"/>
          </p:nvPr>
        </p:nvSpPr>
        <p:spPr>
          <a:xfrm>
            <a:off x="1301537" y="841474"/>
            <a:ext cx="10890463" cy="6016525"/>
          </a:xfrm>
        </p:spPr>
        <p:txBody>
          <a:bodyPr>
            <a:noAutofit/>
          </a:bodyPr>
          <a:lstStyle/>
          <a:p>
            <a:pPr marL="0" lvl="1" indent="0">
              <a:lnSpc>
                <a:spcPct val="100000"/>
              </a:lnSpc>
              <a:spcBef>
                <a:spcPts val="1200"/>
              </a:spcBef>
              <a:spcAft>
                <a:spcPts val="200"/>
              </a:spcAft>
              <a:buSzPct val="100000"/>
              <a:buNone/>
            </a:pPr>
            <a:r>
              <a:rPr lang="en-IN" sz="2800" dirty="0">
                <a:latin typeface="Times New Roman" panose="02020603050405020304" pitchFamily="18" charset="0"/>
                <a:cs typeface="Times New Roman" panose="02020603050405020304" pitchFamily="18" charset="0"/>
              </a:rPr>
              <a:t>Online Mess Service Portal consists of three modules named below</a:t>
            </a:r>
          </a:p>
          <a:p>
            <a:pPr marL="91440" lvl="1" indent="-91440">
              <a:lnSpc>
                <a:spcPct val="100000"/>
              </a:lnSpc>
              <a:spcBef>
                <a:spcPts val="1200"/>
              </a:spcBef>
              <a:spcAft>
                <a:spcPts val="200"/>
              </a:spcAft>
              <a:buSzPct val="1000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a:t>
            </a:r>
            <a:r>
              <a:rPr lang="en-IN" sz="2800" dirty="0">
                <a:solidFill>
                  <a:schemeClr val="accent1">
                    <a:lumMod val="75000"/>
                  </a:schemeClr>
                </a:solidFill>
                <a:latin typeface="Times New Roman" panose="02020603050405020304" pitchFamily="18" charset="0"/>
                <a:cs typeface="Times New Roman" panose="02020603050405020304" pitchFamily="18" charset="0"/>
              </a:rPr>
              <a:t>1. Admin		</a:t>
            </a:r>
          </a:p>
          <a:p>
            <a:pPr marL="91440" lvl="1" indent="-91440">
              <a:lnSpc>
                <a:spcPct val="100000"/>
              </a:lnSpc>
              <a:spcBef>
                <a:spcPts val="1200"/>
              </a:spcBef>
              <a:spcAft>
                <a:spcPts val="200"/>
              </a:spcAft>
              <a:buSzPct val="10000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rPr>
              <a:t>    2. Customer/User</a:t>
            </a:r>
          </a:p>
          <a:p>
            <a:pPr marL="91440" lvl="1" indent="-91440">
              <a:lnSpc>
                <a:spcPct val="100000"/>
              </a:lnSpc>
              <a:spcBef>
                <a:spcPts val="1200"/>
              </a:spcBef>
              <a:spcAft>
                <a:spcPts val="200"/>
              </a:spcAft>
              <a:buSzPct val="100000"/>
              <a:buFont typeface="Arial" panose="020B0604020202020204" pitchFamily="34" charset="0"/>
              <a:buChar char="•"/>
            </a:pP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0" lvl="1" indent="0">
              <a:lnSpc>
                <a:spcPct val="100000"/>
              </a:lnSpc>
              <a:spcBef>
                <a:spcPts val="1200"/>
              </a:spcBef>
              <a:spcAft>
                <a:spcPts val="200"/>
              </a:spcAft>
              <a:buSzPct val="100000"/>
              <a:buNone/>
            </a:pPr>
            <a:r>
              <a:rPr lang="en-IN" sz="2800" dirty="0">
                <a:solidFill>
                  <a:schemeClr val="tx2">
                    <a:lumMod val="75000"/>
                  </a:schemeClr>
                </a:solidFill>
                <a:latin typeface="Times New Roman" panose="02020603050405020304" pitchFamily="18" charset="0"/>
                <a:cs typeface="Times New Roman" panose="02020603050405020304" pitchFamily="18" charset="0"/>
              </a:rPr>
              <a:t>User Roles:</a:t>
            </a:r>
          </a:p>
          <a:p>
            <a:pPr lvl="1"/>
            <a:r>
              <a:rPr lang="en-IN" sz="2400" dirty="0">
                <a:solidFill>
                  <a:schemeClr val="tx2">
                    <a:lumMod val="75000"/>
                  </a:schemeClr>
                </a:solidFill>
                <a:latin typeface="Times New Roman" panose="02020603050405020304" pitchFamily="18" charset="0"/>
                <a:cs typeface="Times New Roman" panose="02020603050405020304" pitchFamily="18" charset="0"/>
              </a:rPr>
              <a:t> Admin :</a:t>
            </a:r>
            <a:r>
              <a:rPr lang="en-US" dirty="0"/>
              <a:t> </a:t>
            </a:r>
            <a:r>
              <a:rPr lang="en-US" sz="2400" dirty="0">
                <a:latin typeface="Times New Roman" panose="02020603050405020304" pitchFamily="18" charset="0"/>
                <a:cs typeface="Times New Roman" panose="02020603050405020304" pitchFamily="18" charset="0"/>
              </a:rPr>
              <a:t>Admin can login to the system</a:t>
            </a:r>
            <a:r>
              <a:rPr lang="en-US"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pPr marL="726948" lvl="2" indent="-342900">
              <a:buSzPct val="100000"/>
              <a:buFont typeface="+mj-lt"/>
              <a:buAutoNum type="arabicPeriod"/>
            </a:pPr>
            <a:r>
              <a:rPr lang="en-GB" sz="2400" dirty="0" err="1">
                <a:solidFill>
                  <a:schemeClr val="tx2">
                    <a:lumMod val="75000"/>
                  </a:schemeClr>
                </a:solidFill>
                <a:latin typeface="Times New Roman" panose="02020603050405020304" pitchFamily="18" charset="0"/>
                <a:cs typeface="Times New Roman" panose="02020603050405020304" pitchFamily="18" charset="0"/>
              </a:rPr>
              <a:t>Admin:login,add</a:t>
            </a:r>
            <a:r>
              <a:rPr lang="en-GB" sz="2400" dirty="0">
                <a:solidFill>
                  <a:schemeClr val="tx2">
                    <a:lumMod val="75000"/>
                  </a:schemeClr>
                </a:solidFill>
                <a:latin typeface="Times New Roman" panose="02020603050405020304" pitchFamily="18" charset="0"/>
                <a:cs typeface="Times New Roman" panose="02020603050405020304" pitchFamily="18" charset="0"/>
              </a:rPr>
              <a:t> </a:t>
            </a:r>
            <a:r>
              <a:rPr lang="en-GB" sz="2400" dirty="0" err="1">
                <a:solidFill>
                  <a:schemeClr val="tx2">
                    <a:lumMod val="75000"/>
                  </a:schemeClr>
                </a:solidFill>
                <a:latin typeface="Times New Roman" panose="02020603050405020304" pitchFamily="18" charset="0"/>
                <a:cs typeface="Times New Roman" panose="02020603050405020304" pitchFamily="18" charset="0"/>
              </a:rPr>
              <a:t>services,add</a:t>
            </a:r>
            <a:r>
              <a:rPr lang="en-GB" sz="2400" dirty="0">
                <a:solidFill>
                  <a:schemeClr val="tx2">
                    <a:lumMod val="75000"/>
                  </a:schemeClr>
                </a:solidFill>
                <a:latin typeface="Times New Roman" panose="02020603050405020304" pitchFamily="18" charset="0"/>
                <a:cs typeface="Times New Roman" panose="02020603050405020304" pitchFamily="18" charset="0"/>
              </a:rPr>
              <a:t> services details, update services.</a:t>
            </a:r>
            <a:endParaRPr lang="en-IN" sz="2400" dirty="0">
              <a:solidFill>
                <a:schemeClr val="tx2">
                  <a:lumMod val="75000"/>
                </a:schemeClr>
              </a:solidFill>
              <a:latin typeface="Times New Roman" panose="02020603050405020304" pitchFamily="18" charset="0"/>
              <a:cs typeface="Times New Roman" panose="02020603050405020304" pitchFamily="18" charset="0"/>
            </a:endParaRPr>
          </a:p>
          <a:p>
            <a:pPr marL="726948" lvl="2" indent="-342900">
              <a:buSzPct val="100000"/>
              <a:buFont typeface="+mj-lt"/>
              <a:buAutoNum type="arabicPeriod"/>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Customer</a:t>
            </a:r>
            <a:r>
              <a:rPr lang="en-IN" sz="2400" dirty="0">
                <a:solidFill>
                  <a:schemeClr val="accent1">
                    <a:lumMod val="75000"/>
                  </a:schemeClr>
                </a:solidFill>
                <a:latin typeface="Times New Roman" panose="02020603050405020304" pitchFamily="18" charset="0"/>
                <a:cs typeface="Times New Roman" panose="02020603050405020304" pitchFamily="18" charset="0"/>
              </a:rPr>
              <a:t> </a:t>
            </a:r>
            <a:r>
              <a:rPr lang="en-IN" sz="2400" dirty="0">
                <a:solidFill>
                  <a:schemeClr val="tx2">
                    <a:lumMod val="75000"/>
                  </a:schemeClr>
                </a:solidFill>
                <a:latin typeface="Times New Roman" panose="02020603050405020304" pitchFamily="18" charset="0"/>
                <a:cs typeface="Times New Roman" panose="02020603050405020304" pitchFamily="18" charset="0"/>
              </a:rPr>
              <a:t>: register itself, logins ,update her/his </a:t>
            </a:r>
            <a:r>
              <a:rPr lang="en-IN" sz="2400" dirty="0" err="1">
                <a:solidFill>
                  <a:schemeClr val="tx2">
                    <a:lumMod val="75000"/>
                  </a:schemeClr>
                </a:solidFill>
                <a:latin typeface="Times New Roman" panose="02020603050405020304" pitchFamily="18" charset="0"/>
                <a:cs typeface="Times New Roman" panose="02020603050405020304" pitchFamily="18" charset="0"/>
              </a:rPr>
              <a:t>details,view</a:t>
            </a:r>
            <a:r>
              <a:rPr lang="en-IN" sz="2400" dirty="0">
                <a:solidFill>
                  <a:schemeClr val="tx2">
                    <a:lumMod val="75000"/>
                  </a:schemeClr>
                </a:solidFill>
                <a:latin typeface="Times New Roman" panose="02020603050405020304" pitchFamily="18" charset="0"/>
                <a:cs typeface="Times New Roman" panose="02020603050405020304" pitchFamily="18" charset="0"/>
              </a:rPr>
              <a:t> </a:t>
            </a:r>
            <a:r>
              <a:rPr lang="en-IN" sz="2400" dirty="0" err="1">
                <a:solidFill>
                  <a:schemeClr val="tx2">
                    <a:lumMod val="75000"/>
                  </a:schemeClr>
                </a:solidFill>
                <a:latin typeface="Times New Roman" panose="02020603050405020304" pitchFamily="18" charset="0"/>
                <a:cs typeface="Times New Roman" panose="02020603050405020304" pitchFamily="18" charset="0"/>
              </a:rPr>
              <a:t>products,bye</a:t>
            </a:r>
            <a:r>
              <a:rPr lang="en-IN" sz="2400" dirty="0">
                <a:solidFill>
                  <a:schemeClr val="tx2">
                    <a:lumMod val="75000"/>
                  </a:schemeClr>
                </a:solidFill>
                <a:latin typeface="Times New Roman" panose="02020603050405020304" pitchFamily="18" charset="0"/>
                <a:cs typeface="Times New Roman" panose="02020603050405020304" pitchFamily="18" charset="0"/>
              </a:rPr>
              <a:t> products.</a:t>
            </a:r>
          </a:p>
          <a:p>
            <a:pPr marL="457200" indent="-457200">
              <a:buFont typeface="+mj-lt"/>
              <a:buAutoNum type="arabicPeriod"/>
            </a:pPr>
            <a:endParaRPr lang="en-IN" sz="2000" dirty="0"/>
          </a:p>
          <a:p>
            <a:endParaRPr lang="en-IN" sz="2400" dirty="0"/>
          </a:p>
        </p:txBody>
      </p:sp>
    </p:spTree>
    <p:extLst>
      <p:ext uri="{BB962C8B-B14F-4D97-AF65-F5344CB8AC3E}">
        <p14:creationId xmlns:p14="http://schemas.microsoft.com/office/powerpoint/2010/main" val="78404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73" y="-99152"/>
            <a:ext cx="10057949" cy="696036"/>
          </a:xfrm>
        </p:spPr>
        <p:txBody>
          <a:bodyPr/>
          <a:lstStyle/>
          <a:p>
            <a:r>
              <a:rPr lang="en-GB" dirty="0">
                <a:solidFill>
                  <a:schemeClr val="accent1">
                    <a:lumMod val="75000"/>
                  </a:schemeClr>
                </a:solidFill>
                <a:latin typeface="Times New Roman" panose="02020603050405020304" pitchFamily="18" charset="0"/>
                <a:cs typeface="Times New Roman" panose="02020603050405020304" pitchFamily="18" charset="0"/>
              </a:rPr>
              <a:t>UML Diagrams</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 </a:t>
            </a:r>
            <a:r>
              <a:rPr lang="en-GB" altLang="ko-KR" b="1" dirty="0">
                <a:solidFill>
                  <a:schemeClr val="tx1">
                    <a:lumMod val="95000"/>
                    <a:lumOff val="5000"/>
                  </a:schemeClr>
                </a:solidFill>
                <a:latin typeface="Times New Roman" panose="02020603050405020304" pitchFamily="18" charset="0"/>
                <a:cs typeface="Times New Roman" panose="02020603050405020304" pitchFamily="18" charset="0"/>
              </a:rPr>
              <a:t>E-R Diagram</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image13.pn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693167" y="914024"/>
            <a:ext cx="10289512" cy="5832475"/>
          </a:xfrm>
          <a:prstGeom prst="rect">
            <a:avLst/>
          </a:prstGeom>
          <a:ln w="28575">
            <a:solidFill>
              <a:srgbClr val="FF0000"/>
            </a:solidFill>
          </a:ln>
        </p:spPr>
      </p:pic>
    </p:spTree>
    <p:extLst>
      <p:ext uri="{BB962C8B-B14F-4D97-AF65-F5344CB8AC3E}">
        <p14:creationId xmlns:p14="http://schemas.microsoft.com/office/powerpoint/2010/main" val="890365279"/>
      </p:ext>
    </p:extLst>
  </p:cSld>
  <p:clrMapOvr>
    <a:masterClrMapping/>
  </p:clrMapOvr>
</p:sld>
</file>

<file path=ppt/theme/theme1.xml><?xml version="1.0" encoding="utf-8"?>
<a:theme xmlns:a="http://schemas.openxmlformats.org/drawingml/2006/main" name="Wis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749</TotalTime>
  <Words>695</Words>
  <Application>Microsoft Office PowerPoint</Application>
  <PresentationFormat>Widescreen</PresentationFormat>
  <Paragraphs>85</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Century Gothic</vt:lpstr>
      <vt:lpstr>Consolas</vt:lpstr>
      <vt:lpstr>Symbol</vt:lpstr>
      <vt:lpstr>Times New Roman</vt:lpstr>
      <vt:lpstr>Wingdings 3</vt:lpstr>
      <vt:lpstr>Wisp</vt:lpstr>
      <vt:lpstr>E-Dairy System</vt:lpstr>
      <vt:lpstr>PowerPoint Presentation</vt:lpstr>
      <vt:lpstr> Project Introduction</vt:lpstr>
      <vt:lpstr>Objective (Purpose): </vt:lpstr>
      <vt:lpstr>Scope: </vt:lpstr>
      <vt:lpstr> Technology Used:</vt:lpstr>
      <vt:lpstr> S/W and H/W Requirements</vt:lpstr>
      <vt:lpstr>Functionalities - Module wise /user wise</vt:lpstr>
      <vt:lpstr>UML Diagrams:   1. E-R Diagram</vt:lpstr>
      <vt:lpstr>2.Class  Diagram(MySQL Auto generated) </vt:lpstr>
      <vt:lpstr>3.Use Case-</vt:lpstr>
      <vt:lpstr>4.Activity Diagram Of User- </vt:lpstr>
      <vt:lpstr>5.sequence diagram for login</vt:lpstr>
      <vt:lpstr>DFD  diagrams</vt:lpstr>
      <vt:lpstr>UI Screen 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Futures Scope </vt:lpstr>
      <vt:lpstr>Conclusion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Eknath Zaware</cp:lastModifiedBy>
  <cp:revision>75</cp:revision>
  <dcterms:created xsi:type="dcterms:W3CDTF">2023-03-08T16:55:51Z</dcterms:created>
  <dcterms:modified xsi:type="dcterms:W3CDTF">2023-03-10T14:21:01Z</dcterms:modified>
</cp:coreProperties>
</file>